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1"/>
  </p:notesMasterIdLst>
  <p:sldIdLst>
    <p:sldId id="256" r:id="rId2"/>
    <p:sldId id="463" r:id="rId3"/>
    <p:sldId id="508" r:id="rId4"/>
    <p:sldId id="509" r:id="rId5"/>
    <p:sldId id="510" r:id="rId6"/>
    <p:sldId id="512" r:id="rId7"/>
    <p:sldId id="513" r:id="rId8"/>
    <p:sldId id="514" r:id="rId9"/>
    <p:sldId id="515" r:id="rId10"/>
    <p:sldId id="516" r:id="rId11"/>
    <p:sldId id="517" r:id="rId12"/>
    <p:sldId id="518" r:id="rId13"/>
    <p:sldId id="477" r:id="rId14"/>
    <p:sldId id="399" r:id="rId15"/>
    <p:sldId id="409" r:id="rId16"/>
    <p:sldId id="481" r:id="rId17"/>
    <p:sldId id="482" r:id="rId18"/>
    <p:sldId id="511" r:id="rId19"/>
    <p:sldId id="50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1/12/2022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7.tiff"/><Relationship Id="rId5" Type="http://schemas.openxmlformats.org/officeDocument/2006/relationships/image" Target="../media/image16.tiff"/><Relationship Id="rId10" Type="http://schemas.openxmlformats.org/officeDocument/2006/relationships/image" Target="../media/image2.png"/><Relationship Id="rId4" Type="http://schemas.openxmlformats.org/officeDocument/2006/relationships/image" Target="../media/image15.tiff"/><Relationship Id="rId9" Type="http://schemas.openxmlformats.org/officeDocument/2006/relationships/hyperlink" Target="https://anubhavtrainings.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0.jpg"/><Relationship Id="rId7" Type="http://schemas.openxmlformats.org/officeDocument/2006/relationships/image" Target="../media/image2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cap.cloud.sap/docs/cds/cql"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6</a:t>
            </a:r>
          </a:p>
        </p:txBody>
      </p:sp>
      <p:sp>
        <p:nvSpPr>
          <p:cNvPr id="9" name="TextBox 8">
            <a:extLst>
              <a:ext uri="{FF2B5EF4-FFF2-40B4-BE49-F238E27FC236}">
                <a16:creationId xmlns:a16="http://schemas.microsoft.com/office/drawing/2014/main" id="{954E42D8-6529-41FA-9FE9-31BC3474846C}"/>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CLOUD APPLICATION PROGRAMMING AND XSA</a:t>
            </a:r>
            <a:r>
              <a:rPr lang="en-US" sz="5400" b="1" dirty="0">
                <a:solidFill>
                  <a:schemeClr val="accent3"/>
                </a:solidFill>
              </a:rPr>
              <a:t> TRAINING IN BPT</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OData V2 Service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marL="285750" indent="-285750">
              <a:buFont typeface="Arial" panose="020B0604020202020204" pitchFamily="34" charset="0"/>
              <a:buChar char="•"/>
            </a:pPr>
            <a:r>
              <a:rPr lang="en-US" dirty="0"/>
              <a:t>SAP CAP framework by default provides the OData V4 in the OData service.</a:t>
            </a:r>
          </a:p>
          <a:p>
            <a:pPr marL="285750" indent="-285750">
              <a:buFont typeface="Arial" panose="020B0604020202020204" pitchFamily="34" charset="0"/>
              <a:buChar char="•"/>
            </a:pPr>
            <a:r>
              <a:rPr lang="en-US" dirty="0"/>
              <a:t>But in most of the application developed in the Industry is based on the V2 version of the OData service.</a:t>
            </a:r>
          </a:p>
          <a:p>
            <a:pPr marL="285750" indent="-285750">
              <a:buFont typeface="Arial" panose="020B0604020202020204" pitchFamily="34" charset="0"/>
              <a:buChar char="•"/>
            </a:pPr>
            <a:r>
              <a:rPr lang="en-US" dirty="0"/>
              <a:t>OData V4 is only supported by the Fiori - List Report Application (LRP).</a:t>
            </a:r>
          </a:p>
          <a:p>
            <a:pPr marL="285750" indent="-285750">
              <a:buFont typeface="Arial" panose="020B0604020202020204" pitchFamily="34" charset="0"/>
              <a:buChar char="•"/>
            </a:pPr>
            <a:r>
              <a:rPr lang="en-US" dirty="0"/>
              <a:t>So, to over come this issue sap provides a module which converts the OData V4 generated by the CAP framework to the OData V2.</a:t>
            </a:r>
          </a:p>
          <a:p>
            <a:pPr lvl="3"/>
            <a:r>
              <a:rPr lang="en-US" dirty="0"/>
              <a:t>Npm module provided by SAP: - </a:t>
            </a:r>
            <a:r>
              <a:rPr lang="en-US" b="0" dirty="0">
                <a:solidFill>
                  <a:srgbClr val="CE9178"/>
                </a:solidFill>
                <a:effectLst/>
                <a:latin typeface="Consolas" panose="020B0609020204030204" pitchFamily="49" charset="0"/>
              </a:rPr>
              <a:t>@sap/cds-odata-v2-adapter-proxy</a:t>
            </a:r>
            <a:endParaRPr lang="en-US" dirty="0"/>
          </a:p>
          <a:p>
            <a:pPr marL="285750" indent="-285750">
              <a:buFont typeface="Arial" panose="020B0604020202020204" pitchFamily="34" charset="0"/>
              <a:buChar char="•"/>
            </a:pPr>
            <a:r>
              <a:rPr lang="en-US" dirty="0"/>
              <a:t>This module can be install by using the command</a:t>
            </a:r>
          </a:p>
          <a:p>
            <a:pPr lvl="2"/>
            <a:r>
              <a:rPr lang="en-US" b="1" i="1" dirty="0"/>
              <a:t>npm install </a:t>
            </a:r>
            <a:r>
              <a:rPr lang="en-US" b="1" i="1" dirty="0">
                <a:effectLst/>
              </a:rPr>
              <a:t>@sap/cds-odata-v2-adapter-proxy</a:t>
            </a:r>
            <a:endParaRPr lang="en-US" b="1" i="1"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Now to use this module, we have to make a file named </a:t>
            </a:r>
            <a:r>
              <a:rPr lang="en-US" b="1" dirty="0"/>
              <a:t>server.js</a:t>
            </a:r>
            <a:r>
              <a:rPr lang="en-US" dirty="0"/>
              <a:t> in the </a:t>
            </a:r>
            <a:r>
              <a:rPr lang="en-US" b="1" dirty="0"/>
              <a:t>/srv</a:t>
            </a:r>
            <a:r>
              <a:rPr lang="en-US" dirty="0"/>
              <a:t> folder.</a:t>
            </a:r>
          </a:p>
          <a:p>
            <a:pPr marL="285750" indent="-285750">
              <a:buFont typeface="Arial" panose="020B0604020202020204" pitchFamily="34" charset="0"/>
              <a:buChar char="•"/>
            </a:pPr>
            <a:r>
              <a:rPr lang="en-US" dirty="0"/>
              <a:t>In this folder we have to write a bootstrap code to use the OData V2.</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4" name="Rectangle: Rounded Corners 3">
            <a:extLst>
              <a:ext uri="{FF2B5EF4-FFF2-40B4-BE49-F238E27FC236}">
                <a16:creationId xmlns:a16="http://schemas.microsoft.com/office/drawing/2014/main" id="{A3B3FA49-28ED-417F-AE07-8EA0AEA8A1D7}"/>
              </a:ext>
            </a:extLst>
          </p:cNvPr>
          <p:cNvSpPr/>
          <p:nvPr/>
        </p:nvSpPr>
        <p:spPr>
          <a:xfrm>
            <a:off x="3356148" y="4826699"/>
            <a:ext cx="1889091" cy="90435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OData V4</a:t>
            </a:r>
          </a:p>
        </p:txBody>
      </p:sp>
      <p:sp>
        <p:nvSpPr>
          <p:cNvPr id="5" name="Rectangle: Rounded Corners 4">
            <a:extLst>
              <a:ext uri="{FF2B5EF4-FFF2-40B4-BE49-F238E27FC236}">
                <a16:creationId xmlns:a16="http://schemas.microsoft.com/office/drawing/2014/main" id="{93A91FF1-8C38-47E5-ACF3-A3EC33302708}"/>
              </a:ext>
            </a:extLst>
          </p:cNvPr>
          <p:cNvSpPr/>
          <p:nvPr/>
        </p:nvSpPr>
        <p:spPr>
          <a:xfrm>
            <a:off x="462224" y="4280598"/>
            <a:ext cx="2049864" cy="2080009"/>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SAP CAP Framework</a:t>
            </a:r>
          </a:p>
        </p:txBody>
      </p:sp>
      <p:sp>
        <p:nvSpPr>
          <p:cNvPr id="6" name="Arrow: Right 5">
            <a:extLst>
              <a:ext uri="{FF2B5EF4-FFF2-40B4-BE49-F238E27FC236}">
                <a16:creationId xmlns:a16="http://schemas.microsoft.com/office/drawing/2014/main" id="{D678D33F-7F4A-47BF-B486-B293315EF538}"/>
              </a:ext>
            </a:extLst>
          </p:cNvPr>
          <p:cNvSpPr/>
          <p:nvPr/>
        </p:nvSpPr>
        <p:spPr>
          <a:xfrm>
            <a:off x="2512088" y="5215094"/>
            <a:ext cx="844060" cy="2110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D5B7790-92B5-4C2C-A419-5218BFC216DA}"/>
              </a:ext>
            </a:extLst>
          </p:cNvPr>
          <p:cNvSpPr/>
          <p:nvPr/>
        </p:nvSpPr>
        <p:spPr>
          <a:xfrm>
            <a:off x="6199834" y="4245428"/>
            <a:ext cx="1436914" cy="215034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OData V2 Adapter proxy</a:t>
            </a:r>
          </a:p>
        </p:txBody>
      </p:sp>
      <p:sp>
        <p:nvSpPr>
          <p:cNvPr id="10" name="Arrow: Right 9">
            <a:extLst>
              <a:ext uri="{FF2B5EF4-FFF2-40B4-BE49-F238E27FC236}">
                <a16:creationId xmlns:a16="http://schemas.microsoft.com/office/drawing/2014/main" id="{9FF640D4-C5AD-452C-9FDA-682D7C4A49C6}"/>
              </a:ext>
            </a:extLst>
          </p:cNvPr>
          <p:cNvSpPr/>
          <p:nvPr/>
        </p:nvSpPr>
        <p:spPr>
          <a:xfrm>
            <a:off x="5245239" y="5215094"/>
            <a:ext cx="954595" cy="2110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78510C56-B311-4F5D-89DD-6A119BEFD597}"/>
              </a:ext>
            </a:extLst>
          </p:cNvPr>
          <p:cNvSpPr/>
          <p:nvPr/>
        </p:nvSpPr>
        <p:spPr>
          <a:xfrm>
            <a:off x="8591343" y="4868425"/>
            <a:ext cx="1889091" cy="90435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OData V2</a:t>
            </a:r>
          </a:p>
        </p:txBody>
      </p:sp>
      <p:sp>
        <p:nvSpPr>
          <p:cNvPr id="14" name="Arrow: Right 13">
            <a:extLst>
              <a:ext uri="{FF2B5EF4-FFF2-40B4-BE49-F238E27FC236}">
                <a16:creationId xmlns:a16="http://schemas.microsoft.com/office/drawing/2014/main" id="{82EDE8F1-1C2B-49EE-ADF8-7F6ED92DC3DE}"/>
              </a:ext>
            </a:extLst>
          </p:cNvPr>
          <p:cNvSpPr/>
          <p:nvPr/>
        </p:nvSpPr>
        <p:spPr>
          <a:xfrm>
            <a:off x="7636747" y="5215093"/>
            <a:ext cx="954595"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2835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OData V2 Proxy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Create a new file server.js and write the bootstrapping code for the V2 adapter proxy.</a:t>
            </a:r>
          </a:p>
          <a:p>
            <a:endParaRPr lang="en-US" dirty="0"/>
          </a:p>
          <a:p>
            <a:r>
              <a:rPr lang="en-US" dirty="0"/>
              <a:t>Exercise Code/resource:</a:t>
            </a:r>
          </a:p>
          <a:p>
            <a:pPr marL="285750" indent="-285750">
              <a:buFontTx/>
              <a:buChar char="-"/>
            </a:pPr>
            <a:r>
              <a:rPr lang="en-US" dirty="0"/>
              <a:t>server.js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70170E42-4420-4BF5-B545-976EC44C7AA7}"/>
              </a:ext>
            </a:extLst>
          </p:cNvPr>
          <p:cNvPicPr>
            <a:picLocks noChangeAspect="1"/>
          </p:cNvPicPr>
          <p:nvPr/>
        </p:nvPicPr>
        <p:blipFill>
          <a:blip r:embed="rId3"/>
          <a:stretch>
            <a:fillRect/>
          </a:stretch>
        </p:blipFill>
        <p:spPr>
          <a:xfrm>
            <a:off x="4995602" y="2446253"/>
            <a:ext cx="6189233" cy="21743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45475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Exposing CDS Views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 this exercise we will expose the CDS views which we have created in the previous exercise. For that we will create a new file named CDSService.cds in the srv folder and paste the below code in it.</a:t>
            </a:r>
          </a:p>
          <a:p>
            <a:endParaRPr lang="en-US" dirty="0"/>
          </a:p>
          <a:p>
            <a:r>
              <a:rPr lang="en-US" dirty="0"/>
              <a:t>Exercise code/resource:</a:t>
            </a:r>
          </a:p>
          <a:p>
            <a:pPr marL="285750" indent="-285750">
              <a:buFontTx/>
              <a:buChar char="-"/>
            </a:pPr>
            <a:r>
              <a:rPr lang="en-US" dirty="0"/>
              <a:t>CDSService.cds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F20659A-5721-46D3-BC06-FCFD663C5824}"/>
              </a:ext>
            </a:extLst>
          </p:cNvPr>
          <p:cNvPicPr>
            <a:picLocks noChangeAspect="1"/>
          </p:cNvPicPr>
          <p:nvPr/>
        </p:nvPicPr>
        <p:blipFill>
          <a:blip r:embed="rId3"/>
          <a:stretch>
            <a:fillRect/>
          </a:stretch>
        </p:blipFill>
        <p:spPr>
          <a:xfrm>
            <a:off x="3800886" y="2256418"/>
            <a:ext cx="8011243" cy="32079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55819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2" y="337883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6</a:t>
            </a:r>
          </a:p>
        </p:txBody>
      </p:sp>
    </p:spTree>
    <p:extLst>
      <p:ext uri="{BB962C8B-B14F-4D97-AF65-F5344CB8AC3E}">
        <p14:creationId xmlns:p14="http://schemas.microsoft.com/office/powerpoint/2010/main" val="3991243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Hand-on: Advance CDS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As we have seen the concept of views in SAP CAP. Now we will create some more views to understand the some advance concepts like creating </a:t>
            </a:r>
            <a:r>
              <a:rPr lang="en-US" b="1" dirty="0"/>
              <a:t>Value Helps </a:t>
            </a:r>
            <a:r>
              <a:rPr lang="en-US" dirty="0"/>
              <a:t>and </a:t>
            </a:r>
            <a:r>
              <a:rPr lang="en-US" b="1" dirty="0"/>
              <a:t>View on View</a:t>
            </a:r>
            <a:r>
              <a:rPr lang="en-US" dirty="0"/>
              <a:t> concept and expose them.</a:t>
            </a:r>
          </a:p>
          <a:p>
            <a:endParaRPr lang="en-US" dirty="0"/>
          </a:p>
          <a:p>
            <a:endParaRPr lang="en-US" dirty="0"/>
          </a:p>
          <a:p>
            <a:r>
              <a:rPr lang="en-US" dirty="0"/>
              <a:t>Exercise code/resources:</a:t>
            </a:r>
          </a:p>
          <a:p>
            <a:pPr marL="285750" indent="-285750">
              <a:buFontTx/>
              <a:buChar char="-"/>
            </a:pPr>
            <a:r>
              <a:rPr lang="en-US" dirty="0"/>
              <a:t>CDSViews.cds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2A44ECD-DA1C-4C2C-A7AE-5958FCCD91C1}"/>
              </a:ext>
            </a:extLst>
          </p:cNvPr>
          <p:cNvPicPr>
            <a:picLocks noChangeAspect="1"/>
          </p:cNvPicPr>
          <p:nvPr/>
        </p:nvPicPr>
        <p:blipFill>
          <a:blip r:embed="rId3"/>
          <a:stretch>
            <a:fillRect/>
          </a:stretch>
        </p:blipFill>
        <p:spPr>
          <a:xfrm>
            <a:off x="6324342" y="1486978"/>
            <a:ext cx="4860493" cy="49800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59239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6</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Tiny people doing priorities checklist flat illustration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764" y="757264"/>
            <a:ext cx="5962650" cy="441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806412" cy="2308324"/>
          </a:xfrm>
          <a:prstGeom prst="rect">
            <a:avLst/>
          </a:prstGeom>
          <a:noFill/>
        </p:spPr>
        <p:txBody>
          <a:bodyPr wrap="square" rtlCol="0">
            <a:spAutoFit/>
          </a:bodyPr>
          <a:lstStyle/>
          <a:p>
            <a:pPr marL="742950" lvl="1" indent="-285750">
              <a:buClr>
                <a:schemeClr val="tx1"/>
              </a:buClr>
              <a:buFont typeface="Arial" panose="020B0604020202020204" pitchFamily="34" charset="0"/>
              <a:buChar char="•"/>
            </a:pPr>
            <a:r>
              <a:rPr lang="en-US" dirty="0"/>
              <a:t>Introduction to Views in SAP CAP</a:t>
            </a:r>
          </a:p>
          <a:p>
            <a:pPr marL="742950" lvl="1" indent="-285750">
              <a:buClr>
                <a:schemeClr val="tx1"/>
              </a:buClr>
              <a:buFont typeface="Arial" panose="020B0604020202020204" pitchFamily="34" charset="0"/>
              <a:buChar char="•"/>
            </a:pPr>
            <a:r>
              <a:rPr lang="en-US" dirty="0"/>
              <a:t>Why we need Views.</a:t>
            </a:r>
          </a:p>
          <a:p>
            <a:pPr marL="742950" lvl="1" indent="-285750">
              <a:buClr>
                <a:schemeClr val="tx1"/>
              </a:buClr>
              <a:buFont typeface="Arial" panose="020B0604020202020204" pitchFamily="34" charset="0"/>
              <a:buChar char="•"/>
            </a:pPr>
            <a:r>
              <a:rPr lang="en-US" dirty="0"/>
              <a:t>Introduction to OData</a:t>
            </a:r>
          </a:p>
          <a:p>
            <a:pPr marL="742950" lvl="1" indent="-285750">
              <a:buClr>
                <a:schemeClr val="tx1"/>
              </a:buClr>
              <a:buFont typeface="Arial" panose="020B0604020202020204" pitchFamily="34" charset="0"/>
              <a:buChar char="•"/>
            </a:pPr>
            <a:r>
              <a:rPr lang="en-US" dirty="0"/>
              <a:t>Understanding the use of OData services</a:t>
            </a:r>
          </a:p>
          <a:p>
            <a:pPr marL="742950" lvl="1" indent="-285750">
              <a:buClr>
                <a:schemeClr val="tx1"/>
              </a:buClr>
              <a:buFont typeface="Arial" panose="020B0604020202020204" pitchFamily="34" charset="0"/>
              <a:buChar char="•"/>
            </a:pPr>
            <a:r>
              <a:rPr lang="en-US" dirty="0"/>
              <a:t>Implementing OData service</a:t>
            </a:r>
          </a:p>
          <a:p>
            <a:pPr marL="742950" lvl="1" indent="-285750">
              <a:buClr>
                <a:schemeClr val="tx1"/>
              </a:buClr>
              <a:buFont typeface="Arial" panose="020B0604020202020204" pitchFamily="34" charset="0"/>
              <a:buChar char="•"/>
            </a:pPr>
            <a:r>
              <a:rPr lang="en-US" dirty="0"/>
              <a:t>Introduction to OData V2 Proxy</a:t>
            </a:r>
          </a:p>
          <a:p>
            <a:pPr marL="742950" lvl="1" indent="-285750">
              <a:buClr>
                <a:schemeClr val="tx1"/>
              </a:buClr>
              <a:buFont typeface="Arial" panose="020B0604020202020204" pitchFamily="34" charset="0"/>
              <a:buChar char="•"/>
            </a:pPr>
            <a:r>
              <a:rPr lang="en-US" dirty="0"/>
              <a:t>Converting OData V4 to OData V2</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6082DE-75F6-456B-9E81-44A9B53A2E79}"/>
              </a:ext>
            </a:extLst>
          </p:cNvPr>
          <p:cNvPicPr>
            <a:picLocks noChangeAspect="1"/>
          </p:cNvPicPr>
          <p:nvPr/>
        </p:nvPicPr>
        <p:blipFill>
          <a:blip r:embed="rId2"/>
          <a:stretch>
            <a:fillRect/>
          </a:stretch>
        </p:blipFill>
        <p:spPr>
          <a:xfrm>
            <a:off x="3657600" y="4212529"/>
            <a:ext cx="5288507" cy="2456830"/>
          </a:xfrm>
          <a:prstGeom prst="rect">
            <a:avLst/>
          </a:prstGeom>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Views in SAP CAP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pPr marL="285750" indent="-285750" algn="just">
              <a:buFontTx/>
              <a:buChar char="-"/>
            </a:pPr>
            <a:r>
              <a:rPr lang="en-US" i="0" dirty="0">
                <a:effectLst/>
              </a:rPr>
              <a:t>Core Data Service (CDS) Views are virtual data models of SAP HANA which allows direct access to underlying tables of the HANA database.</a:t>
            </a:r>
          </a:p>
          <a:p>
            <a:pPr marL="285750" indent="-285750" algn="just">
              <a:buFontTx/>
              <a:buChar char="-"/>
            </a:pPr>
            <a:r>
              <a:rPr lang="en-US" i="0" dirty="0">
                <a:effectLst/>
              </a:rPr>
              <a:t>SAP CDS Views aim to push logic from the application server to the client-side and database. This is defined by SAP as ‘Code -to-Data’ or ‘Code Pushdown’.</a:t>
            </a:r>
          </a:p>
          <a:p>
            <a:pPr marL="285750" indent="-285750" algn="just">
              <a:buFontTx/>
              <a:buChar char="-"/>
            </a:pPr>
            <a:r>
              <a:rPr lang="en-US" i="0" dirty="0">
                <a:effectLst/>
              </a:rPr>
              <a:t>CDS Views is an important technology for modern application development on SAP systems and should not be overlooked. They provide enhancements in terms of data modelling and enable improved performance when combined with SAP HANA database.</a:t>
            </a:r>
            <a:endParaRPr lang="en-US" dirty="0"/>
          </a:p>
          <a:p>
            <a:pPr marL="285750" indent="-285750" algn="just">
              <a:buFontTx/>
              <a:buChar char="-"/>
            </a:pPr>
            <a:r>
              <a:rPr lang="en-US" i="0" dirty="0">
                <a:effectLst/>
              </a:rPr>
              <a:t>CDS Views allow developers to create semantically rich data models which the application services expose to UI clients.</a:t>
            </a:r>
          </a:p>
          <a:p>
            <a:pPr marL="285750" indent="-285750" algn="just">
              <a:buFontTx/>
              <a:buChar char="-"/>
            </a:pPr>
            <a:r>
              <a:rPr lang="en-US" i="0" dirty="0">
                <a:effectLst/>
              </a:rPr>
              <a:t>While the data in SAP is still physically stored in transparent tables, CDS Views are an abstraction layer on top of the tables for data modelling purposes. They understand the relationship between database tables and hide the complexity from the programmer.</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567770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3600" b="1" dirty="0">
                <a:latin typeface="Cooper Black" panose="0208090404030B020404" pitchFamily="18" charset="0"/>
              </a:rPr>
              <a:t>Why we need views in a software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marL="342900" indent="-342900" algn="just">
              <a:buFontTx/>
              <a:buChar char="-"/>
            </a:pPr>
            <a:r>
              <a:rPr lang="en-US" sz="1800" dirty="0"/>
              <a:t>They display non-normalized data. The data is spread in multiple tables, and it is difficult for developers to every time write JOINs. </a:t>
            </a:r>
          </a:p>
          <a:p>
            <a:pPr marL="342900" indent="-342900" algn="just">
              <a:buFontTx/>
              <a:buChar char="-"/>
            </a:pPr>
            <a:r>
              <a:rPr lang="en-US" sz="1800" dirty="0"/>
              <a:t>The application needs data which is presentable to user</a:t>
            </a:r>
          </a:p>
          <a:p>
            <a:pPr marL="342900" indent="-342900" algn="just">
              <a:buFontTx/>
              <a:buChar char="-"/>
            </a:pPr>
            <a:r>
              <a:rPr lang="en-US" sz="1800" dirty="0"/>
              <a:t>View gives security because users cannot update data using view</a:t>
            </a:r>
          </a:p>
          <a:p>
            <a:pPr marL="342900" indent="-342900" algn="just">
              <a:buFontTx/>
              <a:buChar char="-"/>
            </a:pPr>
            <a:r>
              <a:rPr lang="en-US" sz="1800" dirty="0"/>
              <a:t>They can aggregate data like find total sales per customer.</a:t>
            </a:r>
          </a:p>
          <a:p>
            <a:pPr marL="342900" indent="-342900" algn="just">
              <a:buFontTx/>
              <a:buChar char="-"/>
            </a:pPr>
            <a:r>
              <a:rPr lang="en-US" sz="1800" dirty="0"/>
              <a:t>Expose columns of technical type to more semantic names</a:t>
            </a:r>
          </a:p>
          <a:p>
            <a:pPr marL="342900" indent="-342900" algn="just">
              <a:buFontTx/>
              <a:buChar char="-"/>
            </a:pPr>
            <a:endParaRPr lang="en-US" dirty="0"/>
          </a:p>
          <a:p>
            <a:pPr marL="342900" indent="-342900" algn="just">
              <a:buFontTx/>
              <a:buChar char="-"/>
            </a:pPr>
            <a:endParaRPr lang="en-US" sz="1800" dirty="0"/>
          </a:p>
          <a:p>
            <a:pPr algn="just"/>
            <a:r>
              <a:rPr lang="en-US" b="1" dirty="0"/>
              <a:t>Syntax of defining Views</a:t>
            </a:r>
          </a:p>
          <a:p>
            <a:pPr algn="just"/>
            <a:r>
              <a:rPr kumimoji="0" lang="en-US" altLang="en-US" b="0" i="0" u="none" strike="noStrike" cap="none" normalizeH="0" baseline="0" dirty="0">
                <a:ln>
                  <a:noFill/>
                </a:ln>
                <a:solidFill>
                  <a:srgbClr val="222222"/>
                </a:solidFill>
                <a:effectLst/>
              </a:rPr>
              <a:t>Use the </a:t>
            </a:r>
            <a:r>
              <a:rPr kumimoji="0" lang="en-US" altLang="en-US" b="0" i="1" u="none" strike="noStrike" cap="none" normalizeH="0" baseline="0" dirty="0">
                <a:ln>
                  <a:noFill/>
                </a:ln>
                <a:solidFill>
                  <a:srgbClr val="8B0000"/>
                </a:solidFill>
                <a:effectLst/>
              </a:rPr>
              <a:t>as select from</a:t>
            </a:r>
            <a:r>
              <a:rPr kumimoji="0" lang="en-US" altLang="en-US" b="0" i="0" u="none" strike="noStrike" cap="none" normalizeH="0" baseline="0" dirty="0">
                <a:ln>
                  <a:noFill/>
                </a:ln>
                <a:solidFill>
                  <a:srgbClr val="222222"/>
                </a:solidFill>
                <a:effectLst/>
              </a:rPr>
              <a:t> variant to use all possible features an underlying relational database would support using any valid </a:t>
            </a:r>
            <a:r>
              <a:rPr kumimoji="0" lang="en-US" altLang="en-US" b="0" i="0" u="none" strike="noStrike" cap="none" normalizeH="0" baseline="0" dirty="0">
                <a:ln>
                  <a:noFill/>
                </a:ln>
                <a:solidFill>
                  <a:srgbClr val="003399"/>
                </a:solidFill>
                <a:effectLst/>
                <a:hlinkClick r:id="rId3"/>
              </a:rPr>
              <a:t>CQL</a:t>
            </a:r>
            <a:r>
              <a:rPr kumimoji="0" lang="en-US" altLang="en-US" b="0" i="0" u="none" strike="noStrike" cap="none" normalizeH="0" baseline="0" dirty="0">
                <a:ln>
                  <a:noFill/>
                </a:ln>
                <a:solidFill>
                  <a:srgbClr val="222222"/>
                </a:solidFill>
                <a:effectLst/>
              </a:rPr>
              <a:t> query including all query clauses.</a:t>
            </a:r>
            <a:r>
              <a:rPr kumimoji="0" lang="en-US" altLang="en-US" b="0" i="0" u="none" strike="noStrike" cap="none" normalizeH="0" baseline="0" dirty="0">
                <a:ln>
                  <a:noFill/>
                </a:ln>
                <a:solidFill>
                  <a:schemeClr val="tx1"/>
                </a:solidFill>
                <a:effectLst/>
              </a:rPr>
              <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1" name="TextBox 10">
            <a:extLst>
              <a:ext uri="{FF2B5EF4-FFF2-40B4-BE49-F238E27FC236}">
                <a16:creationId xmlns:a16="http://schemas.microsoft.com/office/drawing/2014/main" id="{A4D54774-DAF2-4CC9-A76F-D78272DD6FB0}"/>
              </a:ext>
            </a:extLst>
          </p:cNvPr>
          <p:cNvSpPr txBox="1"/>
          <p:nvPr/>
        </p:nvSpPr>
        <p:spPr>
          <a:xfrm>
            <a:off x="565221" y="4527984"/>
            <a:ext cx="3273250"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b="0" dirty="0">
                <a:solidFill>
                  <a:srgbClr val="569CD6"/>
                </a:solidFill>
                <a:effectLst/>
                <a:latin typeface="Consolas" panose="020B0609020204030204" pitchFamily="49" charset="0"/>
              </a:rPr>
              <a:t>define</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view</a:t>
            </a:r>
            <a:r>
              <a:rPr lang="en-US" dirty="0">
                <a:solidFill>
                  <a:srgbClr val="D4D4D4"/>
                </a:solidFill>
                <a:latin typeface="Consolas" panose="020B0609020204030204" pitchFamily="49" charset="0"/>
              </a:rPr>
              <a:t> </a:t>
            </a:r>
            <a:r>
              <a:rPr lang="en-US" b="0" dirty="0">
                <a:solidFill>
                  <a:schemeClr val="accent6"/>
                </a:solidFill>
                <a:effectLst/>
                <a:latin typeface="Consolas" panose="020B0609020204030204" pitchFamily="49" charset="0"/>
              </a:rPr>
              <a:t>ViewName</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p>
          <a:p>
            <a:r>
              <a:rPr lang="en-US" b="0" dirty="0">
                <a:solidFill>
                  <a:srgbClr val="569CD6"/>
                </a:solidFill>
                <a:effectLst/>
                <a:latin typeface="Consolas" panose="020B0609020204030204" pitchFamily="49" charset="0"/>
              </a:rPr>
              <a:t>select</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from</a:t>
            </a:r>
            <a:r>
              <a:rPr lang="en-US" b="0" dirty="0">
                <a:solidFill>
                  <a:srgbClr val="D4D4D4"/>
                </a:solidFill>
                <a:effectLst/>
                <a:latin typeface="Consolas" panose="020B0609020204030204" pitchFamily="49" charset="0"/>
              </a:rPr>
              <a:t> </a:t>
            </a:r>
            <a:r>
              <a:rPr lang="en-US" b="0" dirty="0">
                <a:solidFill>
                  <a:schemeClr val="accent6"/>
                </a:solidFill>
                <a:effectLst/>
                <a:latin typeface="Consolas" panose="020B0609020204030204" pitchFamily="49" charset="0"/>
              </a:rPr>
              <a:t>table</a:t>
            </a:r>
            <a:r>
              <a:rPr lang="en-US" b="0" dirty="0">
                <a:solidFill>
                  <a:schemeClr val="bg2">
                    <a:lumMod val="50000"/>
                  </a:schemeClr>
                </a:solidFill>
                <a:effectLst/>
                <a:latin typeface="Consolas" panose="020B0609020204030204" pitchFamily="49" charset="0"/>
              </a:rPr>
              <a:t>{</a:t>
            </a:r>
          </a:p>
          <a:p>
            <a:r>
              <a:rPr lang="en-US" b="0" dirty="0">
                <a:solidFill>
                  <a:schemeClr val="bg2">
                    <a:lumMod val="50000"/>
                  </a:schemeClr>
                </a:solidFill>
                <a:effectLst/>
                <a:latin typeface="Consolas" panose="020B0609020204030204" pitchFamily="49" charset="0"/>
              </a:rPr>
              <a:t>    	 </a:t>
            </a:r>
          </a:p>
          <a:p>
            <a:r>
              <a:rPr lang="en-US" b="0" dirty="0">
                <a:solidFill>
                  <a:schemeClr val="bg2">
                    <a:lumMod val="50000"/>
                  </a:schemeClr>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9EF42DD8-357A-435D-95CA-0BDF10348CE0}"/>
              </a:ext>
            </a:extLst>
          </p:cNvPr>
          <p:cNvSpPr txBox="1"/>
          <p:nvPr/>
        </p:nvSpPr>
        <p:spPr>
          <a:xfrm>
            <a:off x="391886" y="4138512"/>
            <a:ext cx="3908809" cy="369332"/>
          </a:xfrm>
          <a:prstGeom prst="rect">
            <a:avLst/>
          </a:prstGeom>
          <a:noFill/>
        </p:spPr>
        <p:txBody>
          <a:bodyPr wrap="square" rtlCol="0">
            <a:spAutoFit/>
          </a:bodyPr>
          <a:lstStyle/>
          <a:p>
            <a:r>
              <a:rPr lang="en-US" dirty="0"/>
              <a:t>Case Insensitive Naming of the View</a:t>
            </a:r>
          </a:p>
        </p:txBody>
      </p:sp>
      <p:sp>
        <p:nvSpPr>
          <p:cNvPr id="13" name="TextBox 12">
            <a:extLst>
              <a:ext uri="{FF2B5EF4-FFF2-40B4-BE49-F238E27FC236}">
                <a16:creationId xmlns:a16="http://schemas.microsoft.com/office/drawing/2014/main" id="{C0DA3996-84CF-4D33-AA7D-7B72339C06CE}"/>
              </a:ext>
            </a:extLst>
          </p:cNvPr>
          <p:cNvSpPr txBox="1"/>
          <p:nvPr/>
        </p:nvSpPr>
        <p:spPr>
          <a:xfrm>
            <a:off x="6354746" y="4527984"/>
            <a:ext cx="3502687"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b="0" dirty="0">
                <a:solidFill>
                  <a:srgbClr val="569CD6"/>
                </a:solidFill>
                <a:effectLst/>
                <a:latin typeface="Consolas" panose="020B0609020204030204" pitchFamily="49" charset="0"/>
              </a:rPr>
              <a:t>define</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view</a:t>
            </a:r>
            <a:r>
              <a:rPr lang="en-US" b="0" dirty="0">
                <a:solidFill>
                  <a:schemeClr val="accent6"/>
                </a:solidFill>
                <a:effectLst/>
                <a:latin typeface="Consolas" panose="020B0609020204030204" pitchFamily="49" charset="0"/>
              </a:rPr>
              <a:t>!</a:t>
            </a:r>
            <a:r>
              <a:rPr lang="en-US" dirty="0">
                <a:solidFill>
                  <a:schemeClr val="accent6"/>
                </a:solidFill>
                <a:latin typeface="Consolas" panose="020B0609020204030204" pitchFamily="49" charset="0"/>
              </a:rPr>
              <a:t> [</a:t>
            </a:r>
            <a:r>
              <a:rPr lang="en-US" b="0" dirty="0">
                <a:solidFill>
                  <a:schemeClr val="accent6"/>
                </a:solidFill>
                <a:effectLst/>
                <a:latin typeface="Consolas" panose="020B0609020204030204" pitchFamily="49" charset="0"/>
              </a:rPr>
              <a:t>ViewName]</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p>
          <a:p>
            <a:r>
              <a:rPr lang="en-US" b="0" dirty="0">
                <a:solidFill>
                  <a:srgbClr val="569CD6"/>
                </a:solidFill>
                <a:effectLst/>
                <a:latin typeface="Consolas" panose="020B0609020204030204" pitchFamily="49" charset="0"/>
              </a:rPr>
              <a:t>select</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from</a:t>
            </a:r>
            <a:r>
              <a:rPr lang="en-US" b="0" dirty="0">
                <a:solidFill>
                  <a:srgbClr val="D4D4D4"/>
                </a:solidFill>
                <a:effectLst/>
                <a:latin typeface="Consolas" panose="020B0609020204030204" pitchFamily="49" charset="0"/>
              </a:rPr>
              <a:t> </a:t>
            </a:r>
            <a:r>
              <a:rPr lang="en-US" b="0" dirty="0">
                <a:solidFill>
                  <a:schemeClr val="accent6"/>
                </a:solidFill>
                <a:effectLst/>
                <a:latin typeface="Consolas" panose="020B0609020204030204" pitchFamily="49" charset="0"/>
              </a:rPr>
              <a:t>table</a:t>
            </a:r>
            <a:r>
              <a:rPr lang="en-US" b="0" dirty="0">
                <a:solidFill>
                  <a:schemeClr val="bg2">
                    <a:lumMod val="50000"/>
                  </a:schemeClr>
                </a:solidFill>
                <a:effectLst/>
                <a:latin typeface="Consolas" panose="020B0609020204030204" pitchFamily="49" charset="0"/>
              </a:rPr>
              <a:t>{</a:t>
            </a:r>
          </a:p>
          <a:p>
            <a:r>
              <a:rPr lang="en-US" b="0" dirty="0">
                <a:solidFill>
                  <a:schemeClr val="bg2">
                    <a:lumMod val="50000"/>
                  </a:schemeClr>
                </a:solidFill>
                <a:effectLst/>
                <a:latin typeface="Consolas" panose="020B0609020204030204" pitchFamily="49" charset="0"/>
              </a:rPr>
              <a:t>    	 </a:t>
            </a:r>
          </a:p>
          <a:p>
            <a:r>
              <a:rPr lang="en-US" b="0" dirty="0">
                <a:solidFill>
                  <a:schemeClr val="bg2">
                    <a:lumMod val="50000"/>
                  </a:schemeClr>
                </a:solidFill>
                <a:effectLst/>
                <a:latin typeface="Consolas" panose="020B0609020204030204" pitchFamily="49" charset="0"/>
              </a:rPr>
              <a:t>};</a:t>
            </a:r>
          </a:p>
        </p:txBody>
      </p:sp>
      <p:sp>
        <p:nvSpPr>
          <p:cNvPr id="14" name="TextBox 13">
            <a:extLst>
              <a:ext uri="{FF2B5EF4-FFF2-40B4-BE49-F238E27FC236}">
                <a16:creationId xmlns:a16="http://schemas.microsoft.com/office/drawing/2014/main" id="{FED51120-BE84-425E-B9FF-6CE7BCE77261}"/>
              </a:ext>
            </a:extLst>
          </p:cNvPr>
          <p:cNvSpPr txBox="1"/>
          <p:nvPr/>
        </p:nvSpPr>
        <p:spPr>
          <a:xfrm>
            <a:off x="6191460" y="4138512"/>
            <a:ext cx="3908809" cy="369332"/>
          </a:xfrm>
          <a:prstGeom prst="rect">
            <a:avLst/>
          </a:prstGeom>
          <a:noFill/>
        </p:spPr>
        <p:txBody>
          <a:bodyPr wrap="square" rtlCol="0">
            <a:spAutoFit/>
          </a:bodyPr>
          <a:lstStyle/>
          <a:p>
            <a:r>
              <a:rPr lang="en-US" dirty="0"/>
              <a:t>Case Sensitive Naming of the View</a:t>
            </a:r>
          </a:p>
        </p:txBody>
      </p:sp>
    </p:spTree>
    <p:extLst>
      <p:ext uri="{BB962C8B-B14F-4D97-AF65-F5344CB8AC3E}">
        <p14:creationId xmlns:p14="http://schemas.microsoft.com/office/powerpoint/2010/main" val="4154277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CDS Views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create our first CDS View which will expose the  non-normalized data for purchase order and purchase order items in combined form. We will expose this view using  a new service named </a:t>
            </a:r>
            <a:r>
              <a:rPr lang="en-US" b="1" dirty="0"/>
              <a:t>CDSService.</a:t>
            </a:r>
          </a:p>
          <a:p>
            <a:endParaRPr lang="en-US" dirty="0"/>
          </a:p>
          <a:p>
            <a:endParaRPr lang="en-US" dirty="0"/>
          </a:p>
          <a:p>
            <a:r>
              <a:rPr lang="en-US" dirty="0"/>
              <a:t>Exercise code/resource:</a:t>
            </a:r>
          </a:p>
          <a:p>
            <a:pPr marL="285750" indent="-285750">
              <a:buFontTx/>
              <a:buChar char="-"/>
            </a:pPr>
            <a:r>
              <a:rPr lang="en-US" dirty="0"/>
              <a:t>CDSViews.cds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EA57157-92D7-4997-8AFD-6CABB3030A48}"/>
              </a:ext>
            </a:extLst>
          </p:cNvPr>
          <p:cNvPicPr>
            <a:picLocks noChangeAspect="1"/>
          </p:cNvPicPr>
          <p:nvPr/>
        </p:nvPicPr>
        <p:blipFill>
          <a:blip r:embed="rId3"/>
          <a:stretch>
            <a:fillRect/>
          </a:stretch>
        </p:blipFill>
        <p:spPr>
          <a:xfrm>
            <a:off x="5852480" y="1794752"/>
            <a:ext cx="5570926" cy="43048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56837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OData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marL="285750" indent="-285750" algn="just">
              <a:buFontTx/>
              <a:buChar char="-"/>
            </a:pPr>
            <a:r>
              <a:rPr lang="en-US" b="0" i="0" dirty="0">
                <a:effectLst/>
              </a:rPr>
              <a:t>Open Data Protocol (OData) is an OASIS standard that defines the best practice for building and consuming RESTful APIs.</a:t>
            </a:r>
          </a:p>
          <a:p>
            <a:pPr marL="285750" indent="-285750" algn="just">
              <a:buFontTx/>
              <a:buChar char="-"/>
            </a:pPr>
            <a:r>
              <a:rPr lang="en-US" b="0" i="0" dirty="0">
                <a:effectLst/>
              </a:rPr>
              <a:t>OData helps you to focus on your business logic, while building RESTful APIs, without having to worry about the approaches to define request and response headers, status codes, HTTP methods, URL conventions, media types, payload formats, query options, and so on. It is an open standard, defined by the OASIS consortium.</a:t>
            </a:r>
          </a:p>
          <a:p>
            <a:pPr marL="285750" indent="-285750" algn="just">
              <a:buFontTx/>
              <a:buChar char="-"/>
            </a:pPr>
            <a:endParaRPr lang="en-US" dirty="0"/>
          </a:p>
          <a:p>
            <a:pPr algn="just"/>
            <a:r>
              <a:rPr lang="en-US" b="1" i="0" dirty="0">
                <a:effectLst/>
              </a:rPr>
              <a:t>OData Basics</a:t>
            </a:r>
          </a:p>
          <a:p>
            <a:pPr marL="285750" indent="-285750" algn="just">
              <a:buFont typeface="Arial" panose="020B0604020202020204" pitchFamily="34" charset="0"/>
              <a:buChar char="•"/>
            </a:pPr>
            <a:r>
              <a:rPr lang="en-US" b="1" dirty="0"/>
              <a:t>OData Data Model </a:t>
            </a:r>
            <a:r>
              <a:rPr lang="en-US" dirty="0"/>
              <a:t>: - Organize/Describe data with Entity Data Model (EDM).</a:t>
            </a:r>
          </a:p>
          <a:p>
            <a:pPr marL="285750" indent="-285750" algn="just">
              <a:buFont typeface="Arial" panose="020B0604020202020204" pitchFamily="34" charset="0"/>
              <a:buChar char="•"/>
            </a:pPr>
            <a:r>
              <a:rPr lang="en-US" b="1" i="0" dirty="0">
                <a:effectLst/>
              </a:rPr>
              <a:t>OData Protocol </a:t>
            </a:r>
            <a:r>
              <a:rPr lang="en-US" b="0" i="0" dirty="0">
                <a:effectLst/>
              </a:rPr>
              <a:t>: - REST-based create, read, update and delete + OData-defined query language.</a:t>
            </a:r>
          </a:p>
          <a:p>
            <a:pPr marL="285750" indent="-285750" algn="just">
              <a:buFont typeface="Arial" panose="020B0604020202020204" pitchFamily="34" charset="0"/>
              <a:buChar char="•"/>
            </a:pPr>
            <a:r>
              <a:rPr lang="en-US" b="1" i="0" dirty="0">
                <a:effectLst/>
              </a:rPr>
              <a:t>Client Libraries </a:t>
            </a:r>
            <a:r>
              <a:rPr lang="en-US" b="0" i="0" dirty="0">
                <a:effectLst/>
              </a:rPr>
              <a:t>: - Pre-built libraries to request OData and display results.</a:t>
            </a:r>
          </a:p>
          <a:p>
            <a:pPr marL="285750" indent="-285750" algn="just">
              <a:buFont typeface="Arial" panose="020B0604020202020204" pitchFamily="34" charset="0"/>
              <a:buChar char="•"/>
            </a:pPr>
            <a:r>
              <a:rPr lang="en-US" b="1" dirty="0"/>
              <a:t>OData Services </a:t>
            </a:r>
            <a:r>
              <a:rPr lang="en-US" dirty="0"/>
              <a:t>: - Exposes an end point that allows access to data in the SAP HANA Database</a:t>
            </a:r>
            <a:endParaRPr lang="en-US" b="0" i="0" dirty="0">
              <a:effectLst/>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a:extLst>
              <a:ext uri="{FF2B5EF4-FFF2-40B4-BE49-F238E27FC236}">
                <a16:creationId xmlns:a16="http://schemas.microsoft.com/office/drawing/2014/main" id="{B0D711B8-9E74-44DF-B2AB-834F5325ED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26" t="50185" r="5647" b="-1"/>
          <a:stretch/>
        </p:blipFill>
        <p:spPr bwMode="auto">
          <a:xfrm>
            <a:off x="1766471" y="3926329"/>
            <a:ext cx="7737229" cy="2743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003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OData Service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311"/>
          </a:xfrm>
          <a:prstGeom prst="rect">
            <a:avLst/>
          </a:prstGeom>
          <a:noFill/>
        </p:spPr>
        <p:txBody>
          <a:bodyPr wrap="square" rtlCol="0">
            <a:spAutoFit/>
          </a:bodyPr>
          <a:lstStyle/>
          <a:p>
            <a:pPr algn="just"/>
            <a:r>
              <a:rPr lang="en-US" b="0" i="0" dirty="0">
                <a:effectLst/>
              </a:rPr>
              <a:t>OData is a way of performing database-style create, read, update, and delete operations on resources by using HTTP verbs:</a:t>
            </a:r>
          </a:p>
          <a:p>
            <a:pPr marL="285750" indent="-285750" algn="just">
              <a:buFont typeface="Arial" panose="020B0604020202020204" pitchFamily="34" charset="0"/>
              <a:buChar char="•"/>
            </a:pPr>
            <a:r>
              <a:rPr lang="en-US" b="1" i="0" dirty="0">
                <a:effectLst/>
              </a:rPr>
              <a:t>GET</a:t>
            </a:r>
            <a:r>
              <a:rPr lang="en-US" b="0" i="0" dirty="0">
                <a:effectLst/>
              </a:rPr>
              <a:t>: Get the resource (a collection of entities, a single entity, a structural property, etc.).</a:t>
            </a:r>
          </a:p>
          <a:p>
            <a:pPr marL="285750" indent="-285750" algn="just">
              <a:buFont typeface="Arial" panose="020B0604020202020204" pitchFamily="34" charset="0"/>
              <a:buChar char="•"/>
            </a:pPr>
            <a:r>
              <a:rPr lang="en-US" b="1" i="0" dirty="0">
                <a:effectLst/>
              </a:rPr>
              <a:t>POST</a:t>
            </a:r>
            <a:r>
              <a:rPr lang="en-US" b="0" i="0" dirty="0">
                <a:effectLst/>
              </a:rPr>
              <a:t>: Create a new resource.</a:t>
            </a:r>
          </a:p>
          <a:p>
            <a:pPr marL="285750" indent="-285750" algn="just">
              <a:buFont typeface="Arial" panose="020B0604020202020204" pitchFamily="34" charset="0"/>
              <a:buChar char="•"/>
            </a:pPr>
            <a:r>
              <a:rPr lang="en-US" b="1" i="0" dirty="0">
                <a:effectLst/>
              </a:rPr>
              <a:t>PUT</a:t>
            </a:r>
            <a:r>
              <a:rPr lang="en-US" b="0" i="0" dirty="0">
                <a:effectLst/>
              </a:rPr>
              <a:t>: Update an existing resource by replacing it with a complete instance.</a:t>
            </a:r>
          </a:p>
          <a:p>
            <a:pPr marL="285750" indent="-285750" algn="just">
              <a:buFont typeface="Arial" panose="020B0604020202020204" pitchFamily="34" charset="0"/>
              <a:buChar char="•"/>
            </a:pPr>
            <a:r>
              <a:rPr lang="en-US" b="1" i="0" dirty="0">
                <a:effectLst/>
              </a:rPr>
              <a:t>PATCH</a:t>
            </a:r>
            <a:r>
              <a:rPr lang="en-US" b="0" i="0" dirty="0">
                <a:effectLst/>
              </a:rPr>
              <a:t>: Update an existing resource by replacing part of its properties with a partial instance.</a:t>
            </a:r>
          </a:p>
          <a:p>
            <a:pPr marL="285750" indent="-285750" algn="just">
              <a:buFont typeface="Arial" panose="020B0604020202020204" pitchFamily="34" charset="0"/>
              <a:buChar char="•"/>
            </a:pPr>
            <a:r>
              <a:rPr lang="en-US" b="1" i="0" dirty="0">
                <a:effectLst/>
              </a:rPr>
              <a:t>DELETE</a:t>
            </a:r>
            <a:r>
              <a:rPr lang="en-US" b="0" i="0" dirty="0">
                <a:effectLst/>
              </a:rPr>
              <a:t>: Remove the resource.</a:t>
            </a:r>
          </a:p>
          <a:p>
            <a:pPr algn="just"/>
            <a:endParaRPr lang="en-US" dirty="0"/>
          </a:p>
          <a:p>
            <a:pPr algn="just"/>
            <a:r>
              <a:rPr lang="en-US" b="0" i="0" dirty="0">
                <a:effectLst/>
              </a:rPr>
              <a:t>An OData service is a logical data model; it describes entities (resources) using associations and operations. The most important point is that the OData service forms a kind of contract between the UI and the backend system side, helping to bring together developers on both sides.</a:t>
            </a:r>
          </a:p>
          <a:p>
            <a:pPr algn="just"/>
            <a:r>
              <a:rPr lang="en-US" b="0" i="0" dirty="0">
                <a:effectLst/>
              </a:rPr>
              <a:t>There are two types of document associated with each OData service:</a:t>
            </a:r>
          </a:p>
          <a:p>
            <a:pPr marL="285750" indent="-285750" algn="just">
              <a:buFont typeface="Arial" panose="020B0604020202020204" pitchFamily="34" charset="0"/>
              <a:buChar char="•"/>
            </a:pPr>
            <a:r>
              <a:rPr lang="en-US" b="1" i="0" dirty="0">
                <a:effectLst/>
              </a:rPr>
              <a:t>the service document </a:t>
            </a:r>
            <a:r>
              <a:rPr lang="en-US" b="0" i="0" dirty="0">
                <a:effectLst/>
              </a:rPr>
              <a:t>- The service document lists entity sets, functions, and singletons that can be retrieved. Clients can use the service document to navigate the model in a hypermedia-driven fashion.</a:t>
            </a:r>
          </a:p>
          <a:p>
            <a:pPr marL="285750" indent="-285750" algn="just">
              <a:buFont typeface="Arial" panose="020B0604020202020204" pitchFamily="34" charset="0"/>
              <a:buChar char="•"/>
            </a:pPr>
            <a:r>
              <a:rPr lang="en-US" b="1" i="0" dirty="0">
                <a:effectLst/>
              </a:rPr>
              <a:t>the service metadata document </a:t>
            </a:r>
            <a:r>
              <a:rPr lang="en-US" b="0" i="0" dirty="0">
                <a:effectLst/>
              </a:rPr>
              <a:t>- The metadata document describes the types, sets, functions and actions understood by the OData service. Clients can use the metadata document to understand how to query and interact with entities in the service.</a:t>
            </a:r>
          </a:p>
          <a:p>
            <a:pPr algn="just"/>
            <a:endParaRPr lang="en-US" dirty="0"/>
          </a:p>
          <a:p>
            <a:pPr algn="just"/>
            <a:r>
              <a:rPr lang="en-US" dirty="0"/>
              <a:t>URL to access the service document:- </a:t>
            </a:r>
            <a:r>
              <a:rPr lang="en-US" b="0" i="0" dirty="0">
                <a:solidFill>
                  <a:srgbClr val="64676A"/>
                </a:solidFill>
                <a:effectLst/>
                <a:latin typeface="Courier New" panose="02070309020205020404" pitchFamily="49" charset="0"/>
              </a:rPr>
              <a:t>http://&lt;host&gt;:&lt;port&gt;/&lt;service&gt;/</a:t>
            </a:r>
          </a:p>
          <a:p>
            <a:pPr algn="just"/>
            <a:r>
              <a:rPr lang="en-US" dirty="0"/>
              <a:t>URL to access the service metadata document: - </a:t>
            </a:r>
            <a:r>
              <a:rPr lang="en-US" b="0" i="0" dirty="0">
                <a:solidFill>
                  <a:srgbClr val="64676A"/>
                </a:solidFill>
                <a:effectLst/>
                <a:latin typeface="Courier New" panose="02070309020205020404" pitchFamily="49" charset="0"/>
              </a:rPr>
              <a:t>http://&lt;host&gt;:&lt;port&gt;/&lt;service&gt;/$metadata</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137062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Exposing the OData Entity Set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At design time, within the </a:t>
            </a:r>
            <a:r>
              <a:rPr lang="en-US" b="1" i="0" dirty="0">
                <a:effectLst/>
              </a:rPr>
              <a:t>srv folder</a:t>
            </a:r>
            <a:r>
              <a:rPr lang="en-US" b="0" i="0" dirty="0">
                <a:effectLst/>
              </a:rPr>
              <a:t>, you create an </a:t>
            </a:r>
            <a:r>
              <a:rPr lang="en-US" b="1" i="0" dirty="0">
                <a:effectLst/>
              </a:rPr>
              <a:t>.cds</a:t>
            </a:r>
            <a:r>
              <a:rPr lang="en-US" b="0" i="0" dirty="0">
                <a:effectLst/>
              </a:rPr>
              <a:t> file where you indicate the exposed database object, for example, table, view, calculation view, and so on, and the name of the Entity Set in the service.</a:t>
            </a:r>
          </a:p>
          <a:p>
            <a:pPr marL="285750" indent="-285750" algn="just">
              <a:buFont typeface="Arial" panose="020B0604020202020204" pitchFamily="34" charset="0"/>
              <a:buChar char="•"/>
            </a:pPr>
            <a:r>
              <a:rPr lang="en-US" b="0" i="0" dirty="0">
                <a:effectLst/>
              </a:rPr>
              <a:t>On build, the application provides an OData service, exposing the object content under the given entity set name.</a:t>
            </a:r>
          </a:p>
          <a:p>
            <a:pPr algn="just"/>
            <a:endParaRPr lang="en-US" dirty="0"/>
          </a:p>
          <a:p>
            <a:pPr algn="just"/>
            <a:r>
              <a:rPr lang="en-US" dirty="0"/>
              <a:t>Syntax to Expose the OData Entity 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B14E7F50-9661-48C7-AE52-8A2ABA1F2341}"/>
              </a:ext>
            </a:extLst>
          </p:cNvPr>
          <p:cNvPicPr>
            <a:picLocks noChangeAspect="1"/>
          </p:cNvPicPr>
          <p:nvPr/>
        </p:nvPicPr>
        <p:blipFill>
          <a:blip r:embed="rId3"/>
          <a:stretch>
            <a:fillRect/>
          </a:stretch>
        </p:blipFill>
        <p:spPr>
          <a:xfrm>
            <a:off x="130547" y="2668205"/>
            <a:ext cx="11930906" cy="3109229"/>
          </a:xfrm>
          <a:prstGeom prst="rect">
            <a:avLst/>
          </a:prstGeom>
        </p:spPr>
      </p:pic>
    </p:spTree>
    <p:extLst>
      <p:ext uri="{BB962C8B-B14F-4D97-AF65-F5344CB8AC3E}">
        <p14:creationId xmlns:p14="http://schemas.microsoft.com/office/powerpoint/2010/main" val="1165846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r>
              <a:rPr lang="en-US" dirty="0"/>
              <a:t>In this exercise we will expose the data form the database in the form of OData by creating a OData service.</a:t>
            </a:r>
          </a:p>
          <a:p>
            <a:endParaRPr lang="en-US" dirty="0"/>
          </a:p>
          <a:p>
            <a:r>
              <a:rPr lang="en-US" dirty="0"/>
              <a:t>Steps to do the exercise.</a:t>
            </a:r>
          </a:p>
          <a:p>
            <a:pPr marL="285750" indent="-285750">
              <a:buFontTx/>
              <a:buChar char="-"/>
            </a:pPr>
            <a:r>
              <a:rPr lang="en-US" dirty="0"/>
              <a:t>Initially we have created a CatalogService.cds and CatalogService.js file in the srv folder to check labels in the metadata.</a:t>
            </a:r>
          </a:p>
          <a:p>
            <a:pPr marL="285750" indent="-285750">
              <a:buFontTx/>
              <a:buChar char="-"/>
            </a:pPr>
            <a:r>
              <a:rPr lang="en-US" dirty="0"/>
              <a:t>The CatalogService.cds file is known as the service definition file.</a:t>
            </a:r>
          </a:p>
          <a:p>
            <a:pPr marL="285750" indent="-285750">
              <a:buFontTx/>
              <a:buChar char="-"/>
            </a:pPr>
            <a:r>
              <a:rPr lang="en-US" dirty="0"/>
              <a:t>Put the code in that file form the below link.</a:t>
            </a:r>
          </a:p>
          <a:p>
            <a:pPr marL="285750" indent="-285750">
              <a:buFontTx/>
              <a:buChar char="-"/>
            </a:pPr>
            <a:endParaRPr lang="en-US" dirty="0"/>
          </a:p>
          <a:p>
            <a:pPr marL="285750" indent="-285750">
              <a:buFontTx/>
              <a:buChar char="-"/>
            </a:pPr>
            <a:endParaRPr lang="en-US" dirty="0"/>
          </a:p>
          <a:p>
            <a:r>
              <a:rPr lang="en-US" dirty="0"/>
              <a:t>Exercise Code/Resource:</a:t>
            </a:r>
          </a:p>
          <a:p>
            <a:pPr marL="285750" indent="-285750">
              <a:buFontTx/>
              <a:buChar char="-"/>
            </a:pPr>
            <a:r>
              <a:rPr lang="en-US" dirty="0"/>
              <a:t>CatalogService.cds</a:t>
            </a:r>
          </a:p>
          <a:p>
            <a:pPr marL="285750" indent="-285750">
              <a:buFontTx/>
              <a:buChar char="-"/>
            </a:pPr>
            <a:r>
              <a:rPr lang="en-US" dirty="0"/>
              <a:t>CatalogService.js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E5BCEB7A-9765-40F1-B03C-4E279E3961E2}"/>
              </a:ext>
            </a:extLst>
          </p:cNvPr>
          <p:cNvPicPr>
            <a:picLocks noChangeAspect="1"/>
          </p:cNvPicPr>
          <p:nvPr/>
        </p:nvPicPr>
        <p:blipFill>
          <a:blip r:embed="rId3"/>
          <a:stretch>
            <a:fillRect/>
          </a:stretch>
        </p:blipFill>
        <p:spPr>
          <a:xfrm>
            <a:off x="6932496" y="3118488"/>
            <a:ext cx="4226575" cy="25688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51959815"/>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11259</TotalTime>
  <Words>1440</Words>
  <Application>Microsoft Office PowerPoint</Application>
  <PresentationFormat>Widescreen</PresentationFormat>
  <Paragraphs>154</Paragraphs>
  <Slides>19</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Consolas</vt:lpstr>
      <vt:lpstr>Cooper Black</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697</cp:revision>
  <dcterms:created xsi:type="dcterms:W3CDTF">2016-07-10T03:33:26Z</dcterms:created>
  <dcterms:modified xsi:type="dcterms:W3CDTF">2022-01-12T08:45:41Z</dcterms:modified>
</cp:coreProperties>
</file>